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7" r:id="rId3"/>
    <p:sldId id="324" r:id="rId4"/>
    <p:sldId id="312" r:id="rId5"/>
    <p:sldId id="314" r:id="rId6"/>
    <p:sldId id="315" r:id="rId7"/>
    <p:sldId id="316" r:id="rId8"/>
    <p:sldId id="317" r:id="rId9"/>
    <p:sldId id="318" r:id="rId10"/>
    <p:sldId id="319" r:id="rId11"/>
    <p:sldId id="259" r:id="rId12"/>
    <p:sldId id="278" r:id="rId13"/>
    <p:sldId id="298" r:id="rId14"/>
    <p:sldId id="299" r:id="rId15"/>
    <p:sldId id="325" r:id="rId16"/>
    <p:sldId id="322" r:id="rId17"/>
    <p:sldId id="323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22-11-2016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22-11-2016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€155.000 + €37.000 = €192.000</a:t>
            </a:r>
          </a:p>
          <a:p>
            <a:pPr marL="0" indent="0">
              <a:buNone/>
            </a:pPr>
            <a:r>
              <a:rPr lang="nl-NL" dirty="0" smtClean="0"/>
              <a:t>2b. VA 1-1: €460.000. Afschrijvingen  €37.000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VA  31-12: €470.000. Investeringen: €47.000</a:t>
            </a:r>
          </a:p>
          <a:p>
            <a:pPr marL="0" indent="0">
              <a:buNone/>
            </a:pPr>
            <a:r>
              <a:rPr lang="nl-NL" dirty="0" smtClean="0"/>
              <a:t>2c. €180.000 - €160.000 = €20.000</a:t>
            </a:r>
          </a:p>
          <a:p>
            <a:pPr marL="0" indent="0">
              <a:buNone/>
            </a:pPr>
            <a:r>
              <a:rPr lang="nl-NL" dirty="0" smtClean="0"/>
              <a:t>2d. EV EB (€468.000) – EV BB (€450.000) = €18.000</a:t>
            </a:r>
          </a:p>
          <a:p>
            <a:pPr marL="0" indent="0">
              <a:buNone/>
            </a:pPr>
            <a:r>
              <a:rPr lang="nl-NL" dirty="0" smtClean="0"/>
              <a:t>2e. €155.000 - €18.000 = €137.000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308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Gisteren: </a:t>
            </a:r>
          </a:p>
          <a:p>
            <a:pPr marL="0" indent="0">
              <a:buNone/>
            </a:pPr>
            <a:r>
              <a:rPr lang="nl-NL" dirty="0" smtClean="0"/>
              <a:t>3.2 de liquiditeit van de onderneming</a:t>
            </a:r>
          </a:p>
          <a:p>
            <a:pPr marL="0" indent="0">
              <a:buNone/>
            </a:pPr>
            <a:r>
              <a:rPr lang="nl-NL" dirty="0" smtClean="0"/>
              <a:t>3.3 solvabiliteit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 marL="0" indent="0">
              <a:buNone/>
            </a:pPr>
            <a:r>
              <a:rPr lang="nl-NL" dirty="0" smtClean="0"/>
              <a:t>3.3 de antwoorden</a:t>
            </a:r>
          </a:p>
          <a:p>
            <a:pPr marL="0" indent="0">
              <a:buNone/>
            </a:pPr>
            <a:r>
              <a:rPr lang="nl-NL" dirty="0" smtClean="0"/>
              <a:t>3.4 Cash Flow</a:t>
            </a:r>
          </a:p>
          <a:p>
            <a:pPr marL="0" indent="0">
              <a:buNone/>
            </a:pPr>
            <a:r>
              <a:rPr lang="nl-NL" dirty="0" smtClean="0"/>
              <a:t>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489" y="1412776"/>
            <a:ext cx="7520919" cy="394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57928" y="980728"/>
            <a:ext cx="856895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Kengetal: eigen vermogen / totaal vermogen x 100%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Voldoende: &gt;30%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moet als bedrijf dus zorgen dat je eigen vermogen meegroeit met het bedrijf!</a:t>
            </a:r>
          </a:p>
        </p:txBody>
      </p:sp>
    </p:spTree>
    <p:extLst>
      <p:ext uri="{BB962C8B-B14F-4D97-AF65-F5344CB8AC3E}">
        <p14:creationId xmlns:p14="http://schemas.microsoft.com/office/powerpoint/2010/main" val="22897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 </a:t>
            </a:r>
            <a:r>
              <a:rPr lang="nl-NL" dirty="0" err="1" smtClean="0"/>
              <a:t>pag</a:t>
            </a:r>
            <a:r>
              <a:rPr lang="nl-NL" dirty="0" smtClean="0"/>
              <a:t> 192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nl-NL" dirty="0" smtClean="0"/>
              <a:t>€180.000 / €400.000 x100% = 45,0%</a:t>
            </a:r>
          </a:p>
          <a:p>
            <a:pPr marL="457200" indent="-457200"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3. €196.000 / €700.000 x 100% = 28.0%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4a. €85.000 / €425.000 x 100% = 20,0%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€135.000 / €440.000 x 100% = 30,7%</a:t>
            </a:r>
          </a:p>
          <a:p>
            <a:pPr marL="0" indent="0">
              <a:buNone/>
            </a:pPr>
            <a:r>
              <a:rPr lang="nl-NL" dirty="0" smtClean="0"/>
              <a:t>4b. 10,7 procentpunt gestegen</a:t>
            </a:r>
          </a:p>
          <a:p>
            <a:pPr marL="0" indent="0">
              <a:buNone/>
            </a:pPr>
            <a:r>
              <a:rPr lang="nl-NL" dirty="0" smtClean="0"/>
              <a:t>4c. De toename van het eigen vermogen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67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Berekening: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Nettowinst + afschrijvingen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Pak pagina 198-199 eens voor </a:t>
            </a:r>
            <a:r>
              <a:rPr lang="nl-NL" dirty="0" smtClean="0"/>
              <a:t>je.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kunt nu de cashflow uitrekening</a:t>
            </a:r>
          </a:p>
          <a:p>
            <a:pPr marL="0" indent="0">
              <a:buNone/>
            </a:pPr>
            <a:r>
              <a:rPr lang="nl-NL" dirty="0" smtClean="0"/>
              <a:t>En de besteding van de cashflow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681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Kasstroomoverzicht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79" y="1628800"/>
            <a:ext cx="525782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Cash flow bij de BV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Verschillen</a:t>
            </a:r>
          </a:p>
          <a:p>
            <a:pPr>
              <a:buFontTx/>
              <a:buChar char="-"/>
            </a:pPr>
            <a:r>
              <a:rPr lang="nl-NL" dirty="0" err="1" smtClean="0"/>
              <a:t>Vpb</a:t>
            </a:r>
            <a:r>
              <a:rPr lang="nl-NL" dirty="0" smtClean="0"/>
              <a:t> op de exploitatierekening</a:t>
            </a:r>
          </a:p>
          <a:p>
            <a:pPr>
              <a:buFontTx/>
              <a:buChar char="-"/>
            </a:pPr>
            <a:r>
              <a:rPr lang="nl-NL" dirty="0" smtClean="0"/>
              <a:t>Geen privé opnamen</a:t>
            </a:r>
          </a:p>
          <a:p>
            <a:pPr>
              <a:buFontTx/>
              <a:buChar char="-"/>
            </a:pPr>
            <a:r>
              <a:rPr lang="nl-NL" dirty="0" smtClean="0"/>
              <a:t>Dividenduitkeringen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Opdrachten: 2, 3, 5. Blz. 204 e.v.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22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298</Words>
  <Application>Microsoft Office PowerPoint</Application>
  <PresentationFormat>Diavoorstelling (4:3)</PresentationFormat>
  <Paragraphs>91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0" baseType="lpstr">
      <vt:lpstr>Arial</vt:lpstr>
      <vt:lpstr>Calibri</vt:lpstr>
      <vt:lpstr>Kantoorthema</vt:lpstr>
      <vt:lpstr>PowerPoint-presentatie</vt:lpstr>
      <vt:lpstr>Planning</vt:lpstr>
      <vt:lpstr>Solvabiliteit</vt:lpstr>
      <vt:lpstr>Solvabiliteit</vt:lpstr>
      <vt:lpstr>Opgaven: de antwoorden pag 192</vt:lpstr>
      <vt:lpstr>3.4 Cashflow</vt:lpstr>
      <vt:lpstr>Cashflow</vt:lpstr>
      <vt:lpstr>Kasstroomoverzicht</vt:lpstr>
      <vt:lpstr>Cash flow bij de BV</vt:lpstr>
      <vt:lpstr>Opgaven: de antwoorden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37</cp:revision>
  <dcterms:created xsi:type="dcterms:W3CDTF">2013-11-15T15:05:42Z</dcterms:created>
  <dcterms:modified xsi:type="dcterms:W3CDTF">2016-11-22T09:24:28Z</dcterms:modified>
</cp:coreProperties>
</file>